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9" r:id="rId4"/>
    <p:sldId id="273" r:id="rId5"/>
    <p:sldId id="274" r:id="rId6"/>
    <p:sldId id="275" r:id="rId7"/>
    <p:sldId id="276" r:id="rId8"/>
    <p:sldId id="278" r:id="rId9"/>
    <p:sldId id="277" r:id="rId10"/>
    <p:sldId id="280" r:id="rId11"/>
    <p:sldId id="281" r:id="rId12"/>
    <p:sldId id="284" r:id="rId13"/>
    <p:sldId id="283" r:id="rId14"/>
    <p:sldId id="282" r:id="rId15"/>
    <p:sldId id="285" r:id="rId16"/>
    <p:sldId id="287" r:id="rId17"/>
    <p:sldId id="286" r:id="rId18"/>
    <p:sldId id="288" r:id="rId19"/>
    <p:sldId id="289" r:id="rId20"/>
    <p:sldId id="290" r:id="rId21"/>
    <p:sldId id="269" r:id="rId22"/>
  </p:sldIdLst>
  <p:sldSz cx="18300700" cy="13728700"/>
  <p:notesSz cx="18300700" cy="13728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163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/>
  </p:normalViewPr>
  <p:slideViewPr>
    <p:cSldViewPr>
      <p:cViewPr varScale="1">
        <p:scale>
          <a:sx n="35" d="100"/>
          <a:sy n="35" d="100"/>
        </p:scale>
        <p:origin x="139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4255897"/>
            <a:ext cx="15555595" cy="2883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7688072"/>
            <a:ext cx="12810490" cy="343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650" b="1" i="0">
                <a:solidFill>
                  <a:srgbClr val="313176"/>
                </a:solidFill>
                <a:latin typeface="DBHelvethaicaMonX-77BdCond"/>
                <a:cs typeface="DBHelvethaicaMonX-77BdC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3157601"/>
            <a:ext cx="7960804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3157601"/>
            <a:ext cx="7960804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407" y="560131"/>
            <a:ext cx="16235884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4359" y="3613575"/>
            <a:ext cx="17251980" cy="8833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50" b="1" i="0">
                <a:solidFill>
                  <a:srgbClr val="313176"/>
                </a:solidFill>
                <a:latin typeface="DBHelvethaicaMonX-77BdCond"/>
                <a:cs typeface="DBHelvethaicaMonX-77BdC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12767691"/>
            <a:ext cx="5856224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12767691"/>
            <a:ext cx="4209161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12767691"/>
            <a:ext cx="4209161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tm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b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416550" y="11799037"/>
            <a:ext cx="12152567" cy="1333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3595" algn="r">
              <a:lnSpc>
                <a:spcPts val="5155"/>
              </a:lnSpc>
            </a:pPr>
            <a:r>
              <a:rPr lang="en-US" sz="5650" spc="55" dirty="0">
                <a:solidFill>
                  <a:srgbClr val="616266"/>
                </a:solidFill>
                <a:latin typeface="Arial"/>
                <a:cs typeface="Arial"/>
              </a:rPr>
              <a:t>25</a:t>
            </a:r>
            <a:r>
              <a:rPr sz="5650" spc="55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lang="en-US" sz="5650" spc="85" dirty="0">
                <a:solidFill>
                  <a:srgbClr val="616266"/>
                </a:solidFill>
                <a:latin typeface="Arial"/>
                <a:cs typeface="Arial"/>
              </a:rPr>
              <a:t>April</a:t>
            </a:r>
            <a:r>
              <a:rPr lang="en-US" sz="5650" spc="380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sz="5650" spc="105" dirty="0">
                <a:solidFill>
                  <a:srgbClr val="616266"/>
                </a:solidFill>
                <a:latin typeface="Arial"/>
                <a:cs typeface="Arial"/>
              </a:rPr>
              <a:t>201</a:t>
            </a:r>
            <a:r>
              <a:rPr lang="th-TH" sz="5650" spc="105" dirty="0">
                <a:solidFill>
                  <a:srgbClr val="616266"/>
                </a:solidFill>
                <a:latin typeface="Arial"/>
                <a:cs typeface="Arial"/>
              </a:rPr>
              <a:t>8</a:t>
            </a:r>
            <a:br>
              <a:rPr lang="en-US" sz="5650" dirty="0">
                <a:latin typeface="Arial"/>
                <a:cs typeface="Arial"/>
              </a:rPr>
            </a:br>
            <a:r>
              <a:rPr lang="en-US" sz="3700" spc="60" dirty="0">
                <a:solidFill>
                  <a:srgbClr val="616266"/>
                </a:solidFill>
                <a:latin typeface="Arial"/>
                <a:cs typeface="Arial"/>
              </a:rPr>
              <a:t>Developer Workshop</a:t>
            </a:r>
            <a:endParaRPr sz="37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73150" y="554754"/>
            <a:ext cx="6883540" cy="1737596"/>
            <a:chOff x="12426950" y="554754"/>
            <a:chExt cx="4914156" cy="1240469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12C1DB67-463A-4B5B-B94B-64CE9E27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8550" y="686208"/>
              <a:ext cx="3542556" cy="977559"/>
            </a:xfrm>
            <a:prstGeom prst="rect">
              <a:avLst/>
            </a:prstGeom>
          </p:spPr>
        </p:pic>
        <p:pic>
          <p:nvPicPr>
            <p:cNvPr id="10" name="รูปภาพ 12">
              <a:extLst>
                <a:ext uri="{FF2B5EF4-FFF2-40B4-BE49-F238E27FC236}">
                  <a16:creationId xmlns:a16="http://schemas.microsoft.com/office/drawing/2014/main" id="{6ECD2266-513E-4F2B-B4B8-48DA1AD8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26950" y="554754"/>
              <a:ext cx="1105038" cy="1240469"/>
            </a:xfrm>
            <a:prstGeom prst="rect">
              <a:avLst/>
            </a:prstGeom>
          </p:spPr>
        </p:pic>
      </p:grpSp>
      <p:sp>
        <p:nvSpPr>
          <p:cNvPr id="11" name="object 38"/>
          <p:cNvSpPr txBox="1"/>
          <p:nvPr/>
        </p:nvSpPr>
        <p:spPr>
          <a:xfrm>
            <a:off x="1557845" y="3491512"/>
            <a:ext cx="15179040" cy="292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2000" b="1" spc="375" dirty="0">
                <a:solidFill>
                  <a:srgbClr val="252163"/>
                </a:solidFill>
                <a:latin typeface="Arial"/>
                <a:cs typeface="Arial"/>
              </a:rPr>
              <a:t>Web Map</a:t>
            </a:r>
          </a:p>
          <a:p>
            <a:pPr marL="2540" algn="ctr">
              <a:lnSpc>
                <a:spcPts val="8350"/>
              </a:lnSpc>
            </a:pPr>
            <a:r>
              <a:rPr lang="en-US" sz="8000" dirty="0">
                <a:solidFill>
                  <a:srgbClr val="252163"/>
                </a:solidFill>
                <a:latin typeface="Arial"/>
                <a:cs typeface="Arial"/>
              </a:rPr>
              <a:t>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D3332-F8C1-47B6-BE1D-93FB8ADA44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950" y="-101449"/>
            <a:ext cx="4239299" cy="299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A59E4-A86B-4EA6-BF5D-2C2AB9F05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3249" y="837319"/>
            <a:ext cx="1974671" cy="11724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3239" y="3054350"/>
            <a:ext cx="14980919" cy="4296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985"/>
              </a:lnSpc>
            </a:pPr>
            <a:r>
              <a:rPr lang="en-US" sz="13000" b="1" dirty="0">
                <a:solidFill>
                  <a:srgbClr val="FFFFFF"/>
                </a:solidFill>
                <a:latin typeface="Arial"/>
                <a:cs typeface="Arial"/>
              </a:rPr>
              <a:t>Develop Web App</a:t>
            </a:r>
            <a:endParaRPr sz="13000" dirty="0">
              <a:latin typeface="Arial"/>
              <a:cs typeface="Arial"/>
            </a:endParaRPr>
          </a:p>
          <a:p>
            <a:pPr marL="3810" algn="ctr">
              <a:lnSpc>
                <a:spcPts val="11485"/>
              </a:lnSpc>
            </a:pPr>
            <a:r>
              <a:rPr lang="en-US" sz="6600" spc="170" dirty="0">
                <a:solidFill>
                  <a:srgbClr val="FFFFFF"/>
                </a:solidFill>
                <a:latin typeface="Arial"/>
                <a:cs typeface="Arial"/>
              </a:rPr>
              <a:t>ArcGIS API for JavaScript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6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Developers.ArcGIS.com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73B43B-E03C-470F-B58C-519721BF1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2560"/>
            <a:ext cx="18300700" cy="953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64B98-6D63-48B7-8C71-BD9719558E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66B6F-D573-4EFA-9231-1E790AA56A9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0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13277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Mapping Concept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E6E4D1-DF84-4F41-834F-8486AFE8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150" y="4323010"/>
            <a:ext cx="11970327" cy="58005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BD23B5-671A-42C8-9457-9747ECFF7F40}"/>
              </a:ext>
            </a:extLst>
          </p:cNvPr>
          <p:cNvGrpSpPr/>
          <p:nvPr/>
        </p:nvGrpSpPr>
        <p:grpSpPr>
          <a:xfrm>
            <a:off x="8388349" y="5187949"/>
            <a:ext cx="9227127" cy="4935659"/>
            <a:chOff x="8388349" y="5187949"/>
            <a:chExt cx="9227127" cy="4935659"/>
          </a:xfrm>
        </p:grpSpPr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E1AB9D82-5C75-4C08-875B-31E075800FA2}"/>
                </a:ext>
              </a:extLst>
            </p:cNvPr>
            <p:cNvSpPr txBox="1">
              <a:spLocks/>
            </p:cNvSpPr>
            <p:nvPr/>
          </p:nvSpPr>
          <p:spPr>
            <a:xfrm>
              <a:off x="9988550" y="7236586"/>
              <a:ext cx="44958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Map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3B0885-1963-4C0B-8C20-A9E9B3E2E438}"/>
                </a:ext>
              </a:extLst>
            </p:cNvPr>
            <p:cNvSpPr/>
            <p:nvPr/>
          </p:nvSpPr>
          <p:spPr>
            <a:xfrm>
              <a:off x="8388349" y="5187949"/>
              <a:ext cx="9227127" cy="493565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B2277-CD3E-4454-A709-003DF3C29FB7}"/>
              </a:ext>
            </a:extLst>
          </p:cNvPr>
          <p:cNvGrpSpPr/>
          <p:nvPr/>
        </p:nvGrpSpPr>
        <p:grpSpPr>
          <a:xfrm>
            <a:off x="1149350" y="4935079"/>
            <a:ext cx="6400800" cy="1969770"/>
            <a:chOff x="1149350" y="4935079"/>
            <a:chExt cx="6400800" cy="1969770"/>
          </a:xfrm>
        </p:grpSpPr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CE9F64AE-CAA3-4329-9442-443B740E7E6D}"/>
                </a:ext>
              </a:extLst>
            </p:cNvPr>
            <p:cNvSpPr txBox="1">
              <a:spLocks/>
            </p:cNvSpPr>
            <p:nvPr/>
          </p:nvSpPr>
          <p:spPr>
            <a:xfrm>
              <a:off x="1149350" y="4935079"/>
              <a:ext cx="4495800" cy="1969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Layers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GraphicLayer</a:t>
              </a:r>
              <a:endParaRPr lang="en-US" sz="3200" b="1" kern="0" spc="210" dirty="0">
                <a:solidFill>
                  <a:srgbClr val="313176"/>
                </a:solidFill>
                <a:latin typeface="Arial"/>
                <a:cs typeface="Arial"/>
              </a:endParaRP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FeatureLayer</a:t>
              </a:r>
              <a:endParaRPr lang="en-US" sz="3200" b="1" kern="0" spc="210" dirty="0">
                <a:solidFill>
                  <a:srgbClr val="313176"/>
                </a:solidFill>
                <a:latin typeface="Arial"/>
                <a:cs typeface="Arial"/>
              </a:endParaRP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Basemap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166997-EFA5-400C-A7FF-442DA37225EC}"/>
                </a:ext>
              </a:extLst>
            </p:cNvPr>
            <p:cNvSpPr/>
            <p:nvPr/>
          </p:nvSpPr>
          <p:spPr>
            <a:xfrm>
              <a:off x="5645150" y="5873750"/>
              <a:ext cx="1905000" cy="8382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EA506-DABD-485F-995B-A06356A8F032}"/>
              </a:ext>
            </a:extLst>
          </p:cNvPr>
          <p:cNvGrpSpPr/>
          <p:nvPr/>
        </p:nvGrpSpPr>
        <p:grpSpPr>
          <a:xfrm>
            <a:off x="3397250" y="6626986"/>
            <a:ext cx="10661993" cy="3071813"/>
            <a:chOff x="3397250" y="6626986"/>
            <a:chExt cx="10661993" cy="3071813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837FC54-D4F1-47EE-A010-D38FBECCC148}"/>
                </a:ext>
              </a:extLst>
            </p:cNvPr>
            <p:cNvSpPr txBox="1">
              <a:spLocks/>
            </p:cNvSpPr>
            <p:nvPr/>
          </p:nvSpPr>
          <p:spPr>
            <a:xfrm>
              <a:off x="3397250" y="7729029"/>
              <a:ext cx="4495800" cy="1969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Feature/Graphic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Geometry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Attributes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Symbol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6B7A5E-C8DC-4371-9528-9B49AA4A35CA}"/>
                </a:ext>
              </a:extLst>
            </p:cNvPr>
            <p:cNvSpPr/>
            <p:nvPr/>
          </p:nvSpPr>
          <p:spPr>
            <a:xfrm>
              <a:off x="11893550" y="8388350"/>
              <a:ext cx="457200" cy="4385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CCF77-B426-4634-818A-E080940432A7}"/>
                </a:ext>
              </a:extLst>
            </p:cNvPr>
            <p:cNvSpPr/>
            <p:nvPr/>
          </p:nvSpPr>
          <p:spPr>
            <a:xfrm>
              <a:off x="12459368" y="6626986"/>
              <a:ext cx="15998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object 23">
            <a:extLst>
              <a:ext uri="{FF2B5EF4-FFF2-40B4-BE49-F238E27FC236}">
                <a16:creationId xmlns:a16="http://schemas.microsoft.com/office/drawing/2014/main" id="{58978381-6400-456C-9257-D4FA220F6AD8}"/>
              </a:ext>
            </a:extLst>
          </p:cNvPr>
          <p:cNvSpPr txBox="1">
            <a:spLocks/>
          </p:cNvSpPr>
          <p:nvPr/>
        </p:nvSpPr>
        <p:spPr>
          <a:xfrm>
            <a:off x="4660900" y="10587518"/>
            <a:ext cx="1096645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ea typeface="+mj-ea"/>
                <a:cs typeface="DBHelvethaicaX-MedCond"/>
              </a:defRPr>
            </a:lvl1pPr>
          </a:lstStyle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Geometry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Symbol</a:t>
            </a: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Point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SimpleMarker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,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PictureMarker</a:t>
            </a:r>
            <a:endParaRPr lang="en-US" sz="3200" b="1" kern="0" spc="210" dirty="0">
              <a:solidFill>
                <a:srgbClr val="313176"/>
              </a:solidFill>
              <a:latin typeface="Arial"/>
              <a:cs typeface="Arial"/>
            </a:endParaRP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Polyline/Line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SimpleLine</a:t>
            </a:r>
            <a:endParaRPr lang="en-US" sz="3200" b="1" kern="0" spc="210" dirty="0">
              <a:solidFill>
                <a:srgbClr val="313176"/>
              </a:solidFill>
              <a:latin typeface="Arial"/>
              <a:cs typeface="Arial"/>
            </a:endParaRP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Polygon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SimpleFill</a:t>
            </a:r>
            <a:endParaRPr lang="en-US" sz="3200" kern="0" dirty="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D4EE14-088A-412B-9374-E3E8CD553F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1A9A3B-34F4-41FB-973C-47FB66451B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Hello World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A0A0FE-797B-4831-AD81-403788C35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647"/>
            <a:ext cx="18300700" cy="88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C7627-817F-446F-A2CD-5613B3A834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94B2B-CACC-4B6F-A8AA-F23F0D361D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Hello World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Create a Simple HTML Document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Reference the ArcGIS API for JavaScript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Load Modules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Ensure the DOM is Available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Create the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Define the Page Content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Style the Page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2D01D-BCA3-4118-A7A7-55DFB01E61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EA60B2-F1D0-4763-8491-1AB8F02DA3A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Layer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408C51-2BF6-4879-84B2-D97A3A02C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32076"/>
            <a:ext cx="18300700" cy="88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081CF-ED63-42E7-8CB8-0E885F0259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1AE2B-C99E-46A4-BE6A-ECEA584A98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3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Layer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FeatureLayer</a:t>
            </a:r>
            <a:endParaRPr lang="en-US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InfoTemplate</a:t>
            </a:r>
            <a:endParaRPr lang="en-US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addLayer</a:t>
            </a:r>
            <a:r>
              <a:rPr lang="en-US" sz="5400" dirty="0"/>
              <a:t> method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53A99-3428-4D82-AC7E-4B67203893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C094A6-E28B-43D3-94DE-2C9168078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Graphics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FA2E91-A6B0-45B8-B735-8BBA3D785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8870"/>
            <a:ext cx="18300700" cy="8855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994DE-8810-4B5C-BE32-853134878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9B8327-3AB5-4F1E-9ED5-95F041C985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Graphics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Geometry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Symbol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graphics property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GraphicsLayer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add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clear method 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FCEBE-4CAE-4056-8387-2A78BB928F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BE699-C319-4099-A40A-DB4B1457D0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Data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724593F-33E0-462B-BB23-EE0087D1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156" y="4829027"/>
            <a:ext cx="18322856" cy="8899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95D9A-0BCA-408E-9909-8FAE389552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24538-BA73-4737-882E-E20FB3245F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6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Agenda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Prepare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Develop Web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Exercise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1D4A-6A61-44A1-831D-132B5FDDF8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8B8094-C448-4D00-A3CB-FA09220CDF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Data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FeatureLayer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applyEdits</a:t>
            </a:r>
            <a:r>
              <a:rPr lang="en-US" sz="5400" dirty="0"/>
              <a:t>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refresh method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geometry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attributes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clone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setAttributes</a:t>
            </a:r>
            <a:r>
              <a:rPr lang="en-US" sz="5400" dirty="0"/>
              <a:t> method</a:t>
            </a:r>
          </a:p>
          <a:p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7D6B1-966A-4E8B-A416-6DBB3B774B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2F9A7-4DDD-4894-BB4F-1658B8329F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300698" cy="13728699"/>
          </a:xfrm>
          <a:prstGeom prst="rect">
            <a:avLst/>
          </a:prstGeom>
        </p:spPr>
      </p:pic>
      <p:sp>
        <p:nvSpPr>
          <p:cNvPr id="6" name="object 39"/>
          <p:cNvSpPr txBox="1"/>
          <p:nvPr/>
        </p:nvSpPr>
        <p:spPr>
          <a:xfrm>
            <a:off x="1454150" y="11327032"/>
            <a:ext cx="6834610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650" spc="55" dirty="0">
                <a:solidFill>
                  <a:srgbClr val="616266"/>
                </a:solidFill>
                <a:latin typeface="Arial"/>
                <a:cs typeface="Arial"/>
              </a:rPr>
              <a:t>25 April</a:t>
            </a:r>
            <a:r>
              <a:rPr sz="5650" spc="55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sz="5650" spc="105" dirty="0">
                <a:solidFill>
                  <a:srgbClr val="616266"/>
                </a:solidFill>
                <a:latin typeface="Arial"/>
                <a:cs typeface="Arial"/>
              </a:rPr>
              <a:t>201</a:t>
            </a:r>
            <a:r>
              <a:rPr lang="th-TH" sz="5650" spc="105" dirty="0">
                <a:solidFill>
                  <a:srgbClr val="616266"/>
                </a:solidFill>
                <a:latin typeface="Arial"/>
                <a:cs typeface="Arial"/>
              </a:rPr>
              <a:t>8</a:t>
            </a:r>
            <a:endParaRPr sz="5650" dirty="0">
              <a:latin typeface="Arial"/>
              <a:cs typeface="Arial"/>
            </a:endParaRPr>
          </a:p>
        </p:txBody>
      </p:sp>
      <p:sp>
        <p:nvSpPr>
          <p:cNvPr id="7" name="object 40"/>
          <p:cNvSpPr txBox="1">
            <a:spLocks/>
          </p:cNvSpPr>
          <p:nvPr/>
        </p:nvSpPr>
        <p:spPr>
          <a:xfrm>
            <a:off x="996950" y="5035550"/>
            <a:ext cx="14630400" cy="1915285"/>
          </a:xfrm>
          <a:prstGeom prst="rect">
            <a:avLst/>
          </a:prstGeom>
        </p:spPr>
        <p:txBody>
          <a:bodyPr vert="horz" wrap="square" lIns="0" tIns="67962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5295"/>
            <a:r>
              <a:rPr lang="en-US" sz="12000" b="1" spc="254" dirty="0">
                <a:solidFill>
                  <a:srgbClr val="252163"/>
                </a:solidFill>
                <a:latin typeface="Arial"/>
                <a:cs typeface="Arial"/>
              </a:rPr>
              <a:t>THANK YOU</a:t>
            </a:r>
            <a:endParaRPr lang="en-US" sz="12000" b="1" spc="375" dirty="0">
              <a:solidFill>
                <a:srgbClr val="252163"/>
              </a:solidFill>
              <a:latin typeface="Arial"/>
              <a:cs typeface="Arial"/>
            </a:endParaRPr>
          </a:p>
        </p:txBody>
      </p:sp>
      <p:sp>
        <p:nvSpPr>
          <p:cNvPr id="8" name="object 41"/>
          <p:cNvSpPr txBox="1"/>
          <p:nvPr/>
        </p:nvSpPr>
        <p:spPr>
          <a:xfrm>
            <a:off x="1454150" y="7016750"/>
            <a:ext cx="8921750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975"/>
              </a:spcBef>
            </a:pPr>
            <a:r>
              <a:rPr lang="en-US" sz="7350" dirty="0">
                <a:solidFill>
                  <a:srgbClr val="252163"/>
                </a:solidFill>
                <a:latin typeface="Arial"/>
                <a:cs typeface="Arial"/>
              </a:rPr>
              <a:t>Developer Workshop</a:t>
            </a:r>
            <a:endParaRPr sz="7350" dirty="0">
              <a:solidFill>
                <a:srgbClr val="252163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3150" y="554754"/>
            <a:ext cx="6883540" cy="1737596"/>
            <a:chOff x="12426950" y="554754"/>
            <a:chExt cx="4914156" cy="1240469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12C1DB67-463A-4B5B-B94B-64CE9E27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8550" y="686208"/>
              <a:ext cx="3542556" cy="977559"/>
            </a:xfrm>
            <a:prstGeom prst="rect">
              <a:avLst/>
            </a:prstGeom>
          </p:spPr>
        </p:pic>
        <p:pic>
          <p:nvPicPr>
            <p:cNvPr id="14" name="รูปภาพ 12">
              <a:extLst>
                <a:ext uri="{FF2B5EF4-FFF2-40B4-BE49-F238E27FC236}">
                  <a16:creationId xmlns:a16="http://schemas.microsoft.com/office/drawing/2014/main" id="{6ECD2266-513E-4F2B-B4B8-48DA1AD8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26950" y="554754"/>
              <a:ext cx="1105038" cy="124046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02B4AC-3649-4583-945F-5C22D2A909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950" y="-101449"/>
            <a:ext cx="4239299" cy="2996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5660A-70E8-462D-A6B6-D903DBB8B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3249" y="837319"/>
            <a:ext cx="1974671" cy="11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D280C4-0AE2-48B5-99C9-C6C073BA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B316848-E779-4722-88F9-EFD2524BEEAB}"/>
              </a:ext>
            </a:extLst>
          </p:cNvPr>
          <p:cNvSpPr txBox="1">
            <a:spLocks/>
          </p:cNvSpPr>
          <p:nvPr/>
        </p:nvSpPr>
        <p:spPr>
          <a:xfrm>
            <a:off x="1383239" y="3054350"/>
            <a:ext cx="14980919" cy="4296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ea typeface="+mj-ea"/>
                <a:cs typeface="DBHelvethaicaX-MedCond"/>
              </a:defRPr>
            </a:lvl1pPr>
          </a:lstStyle>
          <a:p>
            <a:pPr algn="ctr" defTabSz="914400">
              <a:lnSpc>
                <a:spcPts val="21985"/>
              </a:lnSpc>
            </a:pPr>
            <a:r>
              <a:rPr lang="en-US" sz="18650" b="1" kern="0" dirty="0">
                <a:solidFill>
                  <a:srgbClr val="FFFFFF"/>
                </a:solidFill>
                <a:latin typeface="Arial"/>
                <a:cs typeface="Arial"/>
              </a:rPr>
              <a:t>Prepare Data</a:t>
            </a:r>
            <a:endParaRPr lang="en-US" sz="18650" kern="0" dirty="0">
              <a:latin typeface="Arial"/>
              <a:cs typeface="Arial"/>
            </a:endParaRPr>
          </a:p>
          <a:p>
            <a:pPr marL="3810" algn="ctr" defTabSz="914400">
              <a:lnSpc>
                <a:spcPts val="11485"/>
              </a:lnSpc>
            </a:pPr>
            <a:r>
              <a:rPr lang="en-US" sz="9900" kern="0" spc="170" dirty="0">
                <a:solidFill>
                  <a:srgbClr val="FFFFFF"/>
                </a:solidFill>
                <a:latin typeface="Arial"/>
                <a:cs typeface="Arial"/>
              </a:rPr>
              <a:t>ArcGIS Online</a:t>
            </a:r>
            <a:endParaRPr lang="en-US" sz="99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12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ArcGIS.com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2" name="Picture 11" descr="ArcGIS | Main - Mozilla Firefox">
            <a:extLst>
              <a:ext uri="{FF2B5EF4-FFF2-40B4-BE49-F238E27FC236}">
                <a16:creationId xmlns:a16="http://schemas.microsoft.com/office/drawing/2014/main" id="{76CA5F58-9A18-4BCC-A107-45F5A11114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39"/>
          <a:stretch/>
        </p:blipFill>
        <p:spPr>
          <a:xfrm>
            <a:off x="-13964" y="4273550"/>
            <a:ext cx="18314664" cy="944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DA566-BD88-40C4-BB3E-AA34880223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2C10AC-7A57-4ABB-A274-02DA6C1383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Content &amp; Map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E6E4D1-DF84-4F41-834F-8486AFE8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7" y="4847691"/>
            <a:ext cx="18301277" cy="886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E103B-6EE6-4A2E-B747-F380710F9F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CA20C0-B04B-4D44-9480-975C0850071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Resources Link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https://github.com/tospol/Developer-workshop-1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78FE975-D4AF-4D49-A6F1-36A1F2630A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94DD1-3605-4FF3-B53C-707D30010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Ready to use App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07D967-730A-4986-B757-4F7356F9F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2" y="4852759"/>
            <a:ext cx="18273568" cy="884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BA8D1F-FA88-457C-A124-1929C3F10B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03C85-1795-4571-9F0E-A65917D484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Create your data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A14D97-9B16-4E3E-8801-92B9B14D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6634"/>
            <a:ext cx="18300700" cy="8882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9C408-E57E-42A5-891A-9F6B471D1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22A722-4B86-4D5A-AFFC-2EDAEBDB0E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Create your data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Content &gt; Create &gt; Feature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Choose template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Manage fields (Data tab)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Add sample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Configure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B41AB-28A6-486D-8AAF-BD71AE875A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6F3F1-674C-43C3-8726-40848DC4C7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9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13459</TotalTime>
  <Words>204</Words>
  <Application>Microsoft Office PowerPoint</Application>
  <PresentationFormat>Custom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Cordia New</vt:lpstr>
      <vt:lpstr>DBHelvethaicaMonX-77BdCond</vt:lpstr>
      <vt:lpstr>DBHelvethaicaX-MedCond</vt:lpstr>
      <vt:lpstr>Wingdings</vt:lpstr>
      <vt:lpstr>Office Theme</vt:lpstr>
      <vt:lpstr>PowerPoint Presentation</vt:lpstr>
      <vt:lpstr>Agenda</vt:lpstr>
      <vt:lpstr>PowerPoint Presentation</vt:lpstr>
      <vt:lpstr>ArcGIS.com</vt:lpstr>
      <vt:lpstr>Content &amp; Map</vt:lpstr>
      <vt:lpstr>Resources Link</vt:lpstr>
      <vt:lpstr>Ready to use App</vt:lpstr>
      <vt:lpstr>Create your data</vt:lpstr>
      <vt:lpstr>Create your data</vt:lpstr>
      <vt:lpstr>Develop Web App ArcGIS API for JavaScript</vt:lpstr>
      <vt:lpstr>Developers.ArcGIS.com</vt:lpstr>
      <vt:lpstr>Mapping Concept</vt:lpstr>
      <vt:lpstr>Hello World</vt:lpstr>
      <vt:lpstr>Hello World</vt:lpstr>
      <vt:lpstr>Add Layer</vt:lpstr>
      <vt:lpstr>Add Layer</vt:lpstr>
      <vt:lpstr>Add Graphics</vt:lpstr>
      <vt:lpstr>Add Graphics</vt:lpstr>
      <vt:lpstr>Add Data</vt:lpstr>
      <vt:lpstr>Add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AW_CDG-powerpoint</dc:title>
  <dc:creator>Ekarindoti</dc:creator>
  <cp:lastModifiedBy>TOSPOL TOOMMALA (ESRIT-PS)</cp:lastModifiedBy>
  <cp:revision>51</cp:revision>
  <dcterms:created xsi:type="dcterms:W3CDTF">2016-04-20T10:53:10Z</dcterms:created>
  <dcterms:modified xsi:type="dcterms:W3CDTF">2018-04-20T07:22:01Z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2016-04-20T00:00:00Z</vt:filetime>
  </property>
  <property fmtid="{D5CDD505-2E9C-101B-9397-08002B2CF9AE}" pid="3" name="Creator">
    <vt:lpwstr>Adobe Illustrator CC 2015 (Macintosh)</vt:lpwstr>
  </property>
  <property fmtid="{D5CDD505-2E9C-101B-9397-08002B2CF9AE}" pid="4" name="LastSaved">
    <vt:filetime>2016-04-20T00:00:00Z</vt:filetime>
  </property>
  <property fmtid="{D5CDD505-2E9C-101B-9397-08002B2CF9AE}" pid="5" name="_MarkAsFinal">
    <vt:bool>true</vt:bool>
  </property>
</Properties>
</file>